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6" r:id="rId5"/>
    <p:sldId id="265" r:id="rId6"/>
    <p:sldId id="274" r:id="rId7"/>
    <p:sldId id="277" r:id="rId8"/>
    <p:sldId id="278" r:id="rId9"/>
    <p:sldId id="275" r:id="rId10"/>
    <p:sldId id="276" r:id="rId11"/>
    <p:sldId id="262" r:id="rId12"/>
    <p:sldId id="264" r:id="rId13"/>
    <p:sldId id="259" r:id="rId14"/>
    <p:sldId id="267" r:id="rId15"/>
    <p:sldId id="272" r:id="rId16"/>
    <p:sldId id="268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14284E-88AB-5B46-B0F2-FD532B05F6E2}">
          <p14:sldIdLst>
            <p14:sldId id="256"/>
            <p14:sldId id="258"/>
            <p14:sldId id="257"/>
          </p14:sldIdLst>
        </p14:section>
        <p14:section name="Untitled Section" id="{D62BA9F2-08A1-244C-AC3F-3B0FA3352042}">
          <p14:sldIdLst>
            <p14:sldId id="266"/>
            <p14:sldId id="265"/>
            <p14:sldId id="274"/>
            <p14:sldId id="277"/>
            <p14:sldId id="278"/>
            <p14:sldId id="275"/>
            <p14:sldId id="276"/>
            <p14:sldId id="262"/>
            <p14:sldId id="264"/>
            <p14:sldId id="259"/>
            <p14:sldId id="267"/>
            <p14:sldId id="272"/>
            <p14:sldId id="268"/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580"/>
  </p:normalViewPr>
  <p:slideViewPr>
    <p:cSldViewPr snapToGrid="0" snapToObjects="1">
      <p:cViewPr>
        <p:scale>
          <a:sx n="96" d="100"/>
          <a:sy n="96" d="100"/>
        </p:scale>
        <p:origin x="116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9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7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4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9272-7E77-D043-82B2-E3FA4FF9576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A9F4-D79F-9646-906F-8BF3840F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2776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April 4, 2017</a:t>
            </a:r>
            <a:br>
              <a:rPr lang="en-US" sz="3200" b="1" dirty="0" smtClean="0"/>
            </a:br>
            <a:r>
              <a:rPr lang="en-US" sz="3200" b="1" dirty="0" smtClean="0"/>
              <a:t> Finance Committee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357" y="1030288"/>
            <a:ext cx="4358245" cy="1712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7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Revenue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38237"/>
              </p:ext>
            </p:extLst>
          </p:nvPr>
        </p:nvGraphicFramePr>
        <p:xfrm>
          <a:off x="1961321" y="1457742"/>
          <a:ext cx="7527235" cy="3661152"/>
        </p:xfrm>
        <a:graphic>
          <a:graphicData uri="http://schemas.openxmlformats.org/drawingml/2006/table">
            <a:tbl>
              <a:tblPr/>
              <a:tblGrid>
                <a:gridCol w="688467"/>
                <a:gridCol w="2891559"/>
                <a:gridCol w="1365459"/>
                <a:gridCol w="2581750"/>
              </a:tblGrid>
              <a:tr h="3328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Federal Revenues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#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Desc.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17-18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8190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Build America Bonds Reimbursement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437,572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From Bond schedule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Title I - Ed Of Disab Child-ESEA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360,695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Provided by 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Title II IDEA,Section 619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99,895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Provided by 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Title II NCLB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Air Force Reimbursement - MIP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Based on current reimbursement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ARRA Education Jobs Fund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Medical Assist. Access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Access drawdown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Medical Assistance Reimbursements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with SE tea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32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1,238,162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4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Estimated Expenditures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4"/>
            <a:ext cx="10515600" cy="521688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current estimated operational budget for next year is $65,361,837</a:t>
            </a:r>
          </a:p>
          <a:p>
            <a:pPr lvl="1"/>
            <a:r>
              <a:rPr lang="en-US" dirty="0" smtClean="0"/>
              <a:t>$47,543,881 is estimated for payroll costs- These costs are current considering retirements, replacements, salary increases, and benefit increases </a:t>
            </a:r>
          </a:p>
          <a:p>
            <a:pPr lvl="2"/>
            <a:r>
              <a:rPr lang="en-US" sz="2400" dirty="0" smtClean="0"/>
              <a:t>$29,896,092 is for salaries</a:t>
            </a:r>
          </a:p>
          <a:p>
            <a:pPr lvl="2"/>
            <a:r>
              <a:rPr lang="en-US" sz="2400" dirty="0" smtClean="0"/>
              <a:t>$17,647,789 is for benefits</a:t>
            </a:r>
          </a:p>
          <a:p>
            <a:pPr lvl="2"/>
            <a:r>
              <a:rPr lang="en-US" sz="2400" dirty="0" smtClean="0"/>
              <a:t>The represents 72% of the budgeted expenses</a:t>
            </a:r>
          </a:p>
          <a:p>
            <a:pPr lvl="1"/>
            <a:r>
              <a:rPr lang="en-US" dirty="0" smtClean="0"/>
              <a:t>$7,704,505 is the cost of the debt service, 11.7% of overall budget</a:t>
            </a:r>
          </a:p>
          <a:p>
            <a:pPr lvl="1"/>
            <a:r>
              <a:rPr lang="en-US" dirty="0" smtClean="0"/>
              <a:t>Capital Projects are not included within the general fund</a:t>
            </a:r>
            <a:endParaRPr lang="en-US" sz="19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79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17-18 Budget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505955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2017-18 Budget is very close in its current state to a balanced budget</a:t>
            </a:r>
          </a:p>
          <a:p>
            <a:pPr lvl="1"/>
            <a:r>
              <a:rPr lang="en-US" sz="3200" dirty="0" smtClean="0"/>
              <a:t>The concerns about the budget are the non recurring revenue including PSERS bond, sale of property and delinquent property tax sale</a:t>
            </a:r>
          </a:p>
          <a:p>
            <a:pPr lvl="1"/>
            <a:r>
              <a:rPr lang="en-US" sz="3200" dirty="0" smtClean="0"/>
              <a:t>In Allegheny County, the District ranks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highest overall in average teacher salary and 36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in real estate tax collection per student</a:t>
            </a:r>
          </a:p>
          <a:p>
            <a:pPr lvl="1"/>
            <a:r>
              <a:rPr lang="en-US" sz="3200" dirty="0" smtClean="0"/>
              <a:t>Several contracts remain unsettled for long term planning purposes</a:t>
            </a:r>
          </a:p>
          <a:p>
            <a:pPr lvl="1"/>
            <a:r>
              <a:rPr lang="en-US" sz="3200" dirty="0" smtClean="0"/>
              <a:t>Longer term outlook has marginally improved but financial improvements are still critical for financial health</a:t>
            </a:r>
            <a:endParaRPr lang="en-US" sz="3200" dirty="0"/>
          </a:p>
          <a:p>
            <a:endParaRPr lang="en-US" sz="3600" dirty="0" smtClean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8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Build a strategy to generate revenue to sustain programs</a:t>
            </a:r>
          </a:p>
          <a:p>
            <a:r>
              <a:rPr lang="en-US" sz="3600" dirty="0" smtClean="0"/>
              <a:t>Build a strategy to prioritize expenditures most valued to the District</a:t>
            </a:r>
          </a:p>
          <a:p>
            <a:r>
              <a:rPr lang="en-US" sz="3600" dirty="0" smtClean="0"/>
              <a:t>Align our strategy with our financial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Process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5059556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541145"/>
            <a:ext cx="7808843" cy="50595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4 Disciplines</a:t>
            </a:r>
          </a:p>
          <a:p>
            <a:pPr lvl="1"/>
            <a:r>
              <a:rPr lang="en-US" dirty="0" smtClean="0"/>
              <a:t>Build and maintain a cohesive leadership team</a:t>
            </a:r>
          </a:p>
          <a:p>
            <a:pPr lvl="2"/>
            <a:r>
              <a:rPr lang="en-US" dirty="0" smtClean="0"/>
              <a:t>Openly engage in constructive ideological conflict</a:t>
            </a:r>
          </a:p>
          <a:p>
            <a:pPr lvl="2"/>
            <a:r>
              <a:rPr lang="en-US" dirty="0" smtClean="0"/>
              <a:t>Holding one another accountable</a:t>
            </a:r>
          </a:p>
          <a:p>
            <a:pPr lvl="2"/>
            <a:r>
              <a:rPr lang="en-US" dirty="0" smtClean="0"/>
              <a:t>Commitment to group decisions</a:t>
            </a:r>
          </a:p>
          <a:p>
            <a:pPr lvl="1"/>
            <a:r>
              <a:rPr lang="en-US" dirty="0" smtClean="0"/>
              <a:t>Create Organizational Clarity</a:t>
            </a:r>
          </a:p>
          <a:p>
            <a:pPr lvl="2"/>
            <a:r>
              <a:rPr lang="en-US" dirty="0" smtClean="0"/>
              <a:t>What are our plans</a:t>
            </a:r>
          </a:p>
          <a:p>
            <a:pPr lvl="2"/>
            <a:r>
              <a:rPr lang="en-US" dirty="0" smtClean="0"/>
              <a:t>What behaviors are fundamental</a:t>
            </a:r>
          </a:p>
          <a:p>
            <a:pPr lvl="2"/>
            <a:r>
              <a:rPr lang="en-US" dirty="0" smtClean="0"/>
              <a:t>Who is responsible for what</a:t>
            </a:r>
          </a:p>
          <a:p>
            <a:pPr lvl="1"/>
            <a:r>
              <a:rPr lang="en-US" dirty="0" smtClean="0"/>
              <a:t>Over Communicate Organizational Clarity</a:t>
            </a:r>
          </a:p>
          <a:p>
            <a:pPr lvl="2"/>
            <a:r>
              <a:rPr lang="en-US" dirty="0" smtClean="0"/>
              <a:t>Repetition, Simplicity, Cascading messages</a:t>
            </a:r>
          </a:p>
          <a:p>
            <a:pPr lvl="1"/>
            <a:r>
              <a:rPr lang="en-US" dirty="0" smtClean="0"/>
              <a:t>Reinforce Organizational Clarity Through Human Systems</a:t>
            </a:r>
          </a:p>
          <a:p>
            <a:pPr lvl="2"/>
            <a:r>
              <a:rPr lang="en-US" dirty="0" smtClean="0"/>
              <a:t>Managing performance</a:t>
            </a:r>
          </a:p>
          <a:p>
            <a:pPr lvl="2"/>
            <a:endParaRPr lang="en-US" sz="28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91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Approach	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SMART goals</a:t>
            </a:r>
          </a:p>
          <a:p>
            <a:r>
              <a:rPr lang="en-US" dirty="0" smtClean="0"/>
              <a:t>Build the Vision</a:t>
            </a:r>
          </a:p>
          <a:p>
            <a:r>
              <a:rPr lang="en-US" dirty="0" smtClean="0"/>
              <a:t>Design the Strategic Thrust - 3 years</a:t>
            </a:r>
          </a:p>
          <a:p>
            <a:r>
              <a:rPr lang="en-US" dirty="0" smtClean="0"/>
              <a:t>Align Metrics to the BHAG</a:t>
            </a:r>
          </a:p>
          <a:p>
            <a:r>
              <a:rPr lang="en-US" dirty="0" smtClean="0"/>
              <a:t>1 – Year Priorities</a:t>
            </a:r>
          </a:p>
          <a:p>
            <a:r>
              <a:rPr lang="en-US" dirty="0" smtClean="0"/>
              <a:t>90 Actions and Accountable Owners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9" y="622300"/>
            <a:ext cx="9037982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50595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Core </a:t>
            </a:r>
            <a:r>
              <a:rPr lang="en-US" sz="3600" dirty="0" err="1" smtClean="0"/>
              <a:t>Idealogy</a:t>
            </a:r>
            <a:endParaRPr lang="en-US" sz="3600" dirty="0" smtClean="0"/>
          </a:p>
          <a:p>
            <a:pPr lvl="1"/>
            <a:r>
              <a:rPr lang="en-US" sz="3200" dirty="0" smtClean="0"/>
              <a:t>Core Values (What we believe in)</a:t>
            </a:r>
          </a:p>
          <a:p>
            <a:pPr lvl="1"/>
            <a:r>
              <a:rPr lang="en-US" sz="3200" dirty="0" smtClean="0"/>
              <a:t>Core Purpose (Why do we exist)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SWOT Review</a:t>
            </a:r>
          </a:p>
          <a:p>
            <a:pPr lvl="1"/>
            <a:r>
              <a:rPr lang="en-US" sz="3200" dirty="0" err="1" smtClean="0"/>
              <a:t>Strenghts</a:t>
            </a:r>
            <a:r>
              <a:rPr lang="en-US" sz="3200" dirty="0" smtClean="0"/>
              <a:t>, Weakness- Internal</a:t>
            </a:r>
          </a:p>
          <a:p>
            <a:pPr lvl="1"/>
            <a:r>
              <a:rPr lang="en-US" sz="3200" dirty="0" smtClean="0"/>
              <a:t>Opportunity, Threats- External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541145"/>
            <a:ext cx="10515600" cy="505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sz="2800" dirty="0" smtClean="0"/>
          </a:p>
          <a:p>
            <a:pPr lvl="1"/>
            <a:endParaRPr lang="en-US" b="1" dirty="0" smtClean="0"/>
          </a:p>
          <a:p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3152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732" y="569843"/>
            <a:ext cx="7476160" cy="56071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074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Alignment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to the strategy of the District</a:t>
            </a:r>
          </a:p>
          <a:p>
            <a:r>
              <a:rPr lang="en-US" dirty="0" smtClean="0"/>
              <a:t>Fund programs that are aligned to the strategy</a:t>
            </a:r>
          </a:p>
          <a:p>
            <a:r>
              <a:rPr lang="en-US" dirty="0" smtClean="0"/>
              <a:t>Set priorities to meet the financial constraints</a:t>
            </a:r>
          </a:p>
          <a:p>
            <a:r>
              <a:rPr lang="en-US" dirty="0" smtClean="0"/>
              <a:t>Find creative ways to rely less upon tax $ (Local, state and federal)</a:t>
            </a:r>
          </a:p>
          <a:p>
            <a:r>
              <a:rPr lang="en-US" dirty="0" smtClean="0"/>
              <a:t>Find ways to secure our future</a:t>
            </a:r>
          </a:p>
          <a:p>
            <a:r>
              <a:rPr lang="en-US" dirty="0" smtClean="0"/>
              <a:t>What will additional local real estate tax dollars fund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06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Performance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505955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Department of the Auditor General issued a finding on the “Persistent Operational Deficits”</a:t>
            </a:r>
          </a:p>
          <a:p>
            <a:pPr lvl="1"/>
            <a:r>
              <a:rPr lang="en-US" sz="1800" dirty="0" smtClean="0"/>
              <a:t>It was highlighted that use of fund balance in lieu of raising property taxes or decreasing educational services will be unsustainable in the future</a:t>
            </a:r>
          </a:p>
          <a:p>
            <a:pPr lvl="1"/>
            <a:r>
              <a:rPr lang="en-US" sz="1800" dirty="0" smtClean="0"/>
              <a:t>The debt service was considered excessive being over 10% of the total expenditure, “the District should be very wary of taking on more debt”</a:t>
            </a:r>
          </a:p>
          <a:p>
            <a:pPr lvl="1"/>
            <a:r>
              <a:rPr lang="en-US" sz="1800" dirty="0" smtClean="0"/>
              <a:t>The recommendations were to develop a long range financial plan, implement a business model to monitor operational expenses </a:t>
            </a:r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dirty="0" smtClean="0"/>
              <a:t>S&amp;P Global Ratings Lowered its long term rating 3 notches from A to BBB</a:t>
            </a:r>
          </a:p>
          <a:p>
            <a:pPr lvl="1"/>
            <a:r>
              <a:rPr lang="en-US" sz="1800" dirty="0" smtClean="0"/>
              <a:t>It was highlighted that the negative fund balance of $454,000 was low and the expenditures continue to outpace static revenue, “we have concerns about the district’s ability to cut costs and increase revenues sufficiently to restore structural balance”</a:t>
            </a:r>
          </a:p>
          <a:p>
            <a:pPr lvl="1"/>
            <a:r>
              <a:rPr lang="en-US" sz="1800" dirty="0" smtClean="0"/>
              <a:t>The overall net debt of 11.2% was considered high and amortization is slow, “there is a one-in-three chance the rating could lower”</a:t>
            </a:r>
          </a:p>
          <a:p>
            <a:pPr lvl="1"/>
            <a:r>
              <a:rPr lang="en-US" sz="1800" dirty="0" smtClean="0"/>
              <a:t>The recommendation </a:t>
            </a:r>
            <a:r>
              <a:rPr lang="en-US" sz="1800" dirty="0"/>
              <a:t>from S&amp;P was to perform long term financial planning and develop formal debt and reserve policies.</a:t>
            </a:r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5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Budget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PBSD is one of 23 public schools in PA with a negative fund balance at year ending 2014-15 (-$453,838)</a:t>
            </a:r>
          </a:p>
          <a:p>
            <a:r>
              <a:rPr lang="en-US" dirty="0" smtClean="0"/>
              <a:t>The balanced budget passed and submitted for 15-16 finished with a negative $4,403,445</a:t>
            </a:r>
          </a:p>
          <a:p>
            <a:r>
              <a:rPr lang="en-US" dirty="0" smtClean="0"/>
              <a:t>The total fund balance at year ending 15-16 was a negative $4,857,283</a:t>
            </a:r>
          </a:p>
          <a:p>
            <a:r>
              <a:rPr lang="en-US" dirty="0" smtClean="0"/>
              <a:t>The District used bond proceeds to cover the nearly $5 million deficit for the 2016-2017 school year, without the bond proceeds the fund balance deficit would be almost $10 million</a:t>
            </a:r>
          </a:p>
          <a:p>
            <a:r>
              <a:rPr lang="en-US" dirty="0" smtClean="0"/>
              <a:t>Currently our budget is nearly balanced based on assumptions regarding several key decisions yet to be finalized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0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576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District should be able to finish the current school year with enough funds to make payroll</a:t>
            </a:r>
          </a:p>
          <a:p>
            <a:r>
              <a:rPr lang="en-US" sz="2400" dirty="0" smtClean="0"/>
              <a:t>The District has to report any PSERS bond debt to the auditor general’s office</a:t>
            </a:r>
          </a:p>
          <a:p>
            <a:r>
              <a:rPr lang="en-US" sz="2400" dirty="0" smtClean="0"/>
              <a:t>The District’s ability to take on additional debt will be increasingly difficult</a:t>
            </a:r>
          </a:p>
          <a:p>
            <a:r>
              <a:rPr lang="en-US" sz="2400" dirty="0" smtClean="0"/>
              <a:t>The District does not have the ability to address this deficit gradually due to the lack of fund balance</a:t>
            </a:r>
          </a:p>
          <a:p>
            <a:r>
              <a:rPr lang="en-US" sz="2400" dirty="0" smtClean="0"/>
              <a:t>The negative fund balance will create additional scrutiny from state officials</a:t>
            </a:r>
          </a:p>
          <a:p>
            <a:endParaRPr lang="en-US" sz="2400" dirty="0" smtClean="0"/>
          </a:p>
          <a:p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880" y="365125"/>
            <a:ext cx="1899920" cy="1023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2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Targets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20570"/>
              </p:ext>
            </p:extLst>
          </p:nvPr>
        </p:nvGraphicFramePr>
        <p:xfrm>
          <a:off x="2372139" y="1550510"/>
          <a:ext cx="7474226" cy="4298634"/>
        </p:xfrm>
        <a:graphic>
          <a:graphicData uri="http://schemas.openxmlformats.org/drawingml/2006/table">
            <a:tbl>
              <a:tblPr/>
              <a:tblGrid>
                <a:gridCol w="973332"/>
                <a:gridCol w="3592916"/>
                <a:gridCol w="1574287"/>
                <a:gridCol w="1333691"/>
              </a:tblGrid>
              <a:tr h="2363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PBSD Summary of Revenues By Source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Estimated Revenues and Other Financing Sources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sng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Preliminary 17-18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17-18 Revised </a:t>
                      </a:r>
                      <a:r>
                        <a:rPr lang="en-US" sz="14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4/5/17</a:t>
                      </a:r>
                      <a:endParaRPr lang="en-US" sz="1400" b="1" i="1" u="sng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6000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Revenue from Local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35,304,941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35,636,703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7000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Revenue from 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27,025,842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26,948,812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8000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Revenue from Federal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1,146,162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1,238,162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9000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Other Revenue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1,500,000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747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Total Estimated Revenues and Other Financing Sources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63,476,946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65,323,677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2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12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charset="0"/>
                        </a:rPr>
                        <a:t>Difference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1,846,732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Beginning of Year Estimated Fund Balance (Est.)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-4,173,872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End of Year Estimated Fund Balance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-4,212,032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Operating Surplus/(Deficit)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-38,160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0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27"/>
            <a:ext cx="10515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Revenue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454368"/>
              </p:ext>
            </p:extLst>
          </p:nvPr>
        </p:nvGraphicFramePr>
        <p:xfrm>
          <a:off x="2690192" y="463827"/>
          <a:ext cx="6546573" cy="6463929"/>
        </p:xfrm>
        <a:graphic>
          <a:graphicData uri="http://schemas.openxmlformats.org/drawingml/2006/table">
            <a:tbl>
              <a:tblPr/>
              <a:tblGrid>
                <a:gridCol w="618142"/>
                <a:gridCol w="2815975"/>
                <a:gridCol w="1078941"/>
                <a:gridCol w="2033515"/>
              </a:tblGrid>
              <a:tr h="1808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Local Revenues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#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</a:t>
                      </a:r>
                      <a:r>
                        <a:rPr lang="en-US" sz="1200" b="1" i="1" u="sng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Desc</a:t>
                      </a:r>
                      <a:r>
                        <a:rPr lang="en-US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.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17-18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Notes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6111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Current Real Estate Taxes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28,000,010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Act 1 tax inc.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6112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Interim Real Estate Taxes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6113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Public Utility Realty Tax (PURTA)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6120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Current Per Capita Tax Sect. 679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6141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Current Act 511 Per Capita Tx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82,000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6143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Local Service Tax (LST) Act 511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6151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Current Act 511 Earned Income Tax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3,807,601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Trend Up 2%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6153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Current Act 511 Real Estate Transf.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6411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Delinquent Real Estate Taxes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1,800,000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Average and Sale of Tax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6461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Delinquent Earned Income Taxes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6510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Int/Invest &amp; Invest Bear Cks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6690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Food Service Revenues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6710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Athletic Department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6740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Student Fees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Student Fees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6790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Student Activity Income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6829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State Rev Other Inter Sources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6831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Fed. Rev. From Other Public Sch.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4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6832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Federal IDEA Revenue Rec. as Pass Through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415,782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Trent Down 6% (will have exact)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6836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ARRA Race to the Top - Pass Thru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6910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Rentals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 and advertising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6920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Contribution/Donation - Private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Historical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6940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Tuition From Patrons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101,710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Chinese/Tuition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Other Districts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6941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Regular Day Sch Tuition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6944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Rev From Other Leas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 SE Students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6949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Tuition - Nursery Sch.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6950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Transportation Fees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6960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Sale of Buildings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New Bus Facility and 606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6990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E-Rate Subsidy, Miscellaneous Rev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25,000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6991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Refund to Prior Yr Expenditure Acct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6999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Royalty Distributions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21,600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802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35,636,703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8103" marR="8103" marT="81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Estate History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15200"/>
              </p:ext>
            </p:extLst>
          </p:nvPr>
        </p:nvGraphicFramePr>
        <p:xfrm>
          <a:off x="838202" y="1497499"/>
          <a:ext cx="10916475" cy="3702515"/>
        </p:xfrm>
        <a:graphic>
          <a:graphicData uri="http://schemas.openxmlformats.org/drawingml/2006/table">
            <a:tbl>
              <a:tblPr/>
              <a:tblGrid>
                <a:gridCol w="639138"/>
                <a:gridCol w="1065229"/>
                <a:gridCol w="809575"/>
                <a:gridCol w="997055"/>
                <a:gridCol w="647659"/>
                <a:gridCol w="741400"/>
                <a:gridCol w="741400"/>
                <a:gridCol w="741400"/>
                <a:gridCol w="741400"/>
                <a:gridCol w="741400"/>
                <a:gridCol w="758444"/>
                <a:gridCol w="741400"/>
                <a:gridCol w="741400"/>
                <a:gridCol w="809575"/>
              </a:tblGrid>
              <a:tr h="200849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REAL ESTATE TAX HISTORY AND PROJECTIONS - PBSD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Year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Assessed Value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Homestead Value 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Net Taxable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Milage Rate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Gross Revenues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Longwood Payment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Discount Allowance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Collection at 100%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Actual Collection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Uncollected 12/31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Budgeted Real Estate and Interim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Difference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Actual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33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1,547,171,865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88,187,980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1,437,861,405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0.018758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26,971,404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498,400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539,428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26,930,376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25,305,986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1,624,390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26,331,501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-1,025,515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33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1,535,418,442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88,142,800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1,424,511,932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0.018758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26,720,995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505,520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534,420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26,692,095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25,259,326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1,432,769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27,101,059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-1,841,733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33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1,545,679,394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88,159,600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1,434,435,474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0.018758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26,907,141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512,640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538,143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26,881,638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25,530,493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1,351,145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27,994,767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-2,464,274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49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-5,331,522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9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Actual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Assessed Value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Homestead Value 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Net Taxable 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Milage Rate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Gross Revenues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Longwood Valuation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Discount Allowance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Collection at 100%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Actual Collection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Uncollected 12/31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Budgeted Real Estate and Interim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Difference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33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2017</a:t>
                      </a: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1,556,270,294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85,325,376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1475510930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0.019377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28,590,996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654,321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571,820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27,364,855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26,581,902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782,953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26,400,705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181,197</a:t>
                      </a:r>
                    </a:p>
                  </a:txBody>
                  <a:tcPr marL="10965" marR="10965" marT="109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965" marR="10965" marT="109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Estate Projection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567040"/>
              </p:ext>
            </p:extLst>
          </p:nvPr>
        </p:nvGraphicFramePr>
        <p:xfrm>
          <a:off x="556589" y="848140"/>
          <a:ext cx="9800223" cy="5981620"/>
        </p:xfrm>
        <a:graphic>
          <a:graphicData uri="http://schemas.openxmlformats.org/drawingml/2006/table">
            <a:tbl>
              <a:tblPr/>
              <a:tblGrid>
                <a:gridCol w="678688"/>
                <a:gridCol w="1131144"/>
                <a:gridCol w="859668"/>
                <a:gridCol w="1058750"/>
                <a:gridCol w="687734"/>
                <a:gridCol w="787275"/>
                <a:gridCol w="787275"/>
                <a:gridCol w="787275"/>
                <a:gridCol w="787275"/>
                <a:gridCol w="787275"/>
                <a:gridCol w="725382"/>
                <a:gridCol w="722482"/>
              </a:tblGrid>
              <a:tr h="1165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 Tax Increase, $30,000 Interim Budget .30 CPI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Year Version 2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Assessed Value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Homestead Value 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Net Taxable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Milage Rate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Gross Revenues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Longwood Valuation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Discount Allowance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Collection at 100%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Budgeted Real Estate and Interim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Difference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Additional Revenue with Tax Increases (3 Years)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2018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1,565,418,594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85,325,437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1,480,093,157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0.019377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28,679,765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654,321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573,595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27,451,849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26,666,407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2019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1,568,549,431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85,325,437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1,483,223,994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0.019377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28,740,431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654,321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574,809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27,511,302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26,724,159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2020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1,571,686,530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85,325,437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1,486,361,093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0.019377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28,801,219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654,321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576,024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27,570,874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26,782,026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80,172,593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7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to Index (Assume 3.4% per year), $30,000 Interim Budget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Year Version 2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Assessed Value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Homestead Value 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Net Taxable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Milage Rate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Gross Revenues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Longwood Valuation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Discount Allowance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Collection at 100%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Budgeted Real Estate and Interim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Difference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Additional Revenue with Tax Increases (3 Years)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2018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1,565,418,594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82,519,765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1,482,898,829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0.020036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29,711,091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676,568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573,595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28,460,928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27,691,261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1,188,094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2019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1,568,549,431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79,806,349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1,488,743,082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0.020717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30,842,344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699,571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574,809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29,567,964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28,721,977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2,186,159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2020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1,571,686,530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77,182,156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1,494,504,374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0.021421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32,014,398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723,357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576,024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30,715,017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29,836,211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3,267,631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86,249,449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6,641,883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7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to Index With Exemptions(Assume 3.4% per year), $30,000 Interim Budget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Tax Year Version 2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Assessed Value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Homestead Value 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Net Taxable 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Milage Rate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Gross Revenues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Longwood Valuation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Discount Allowance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Est. Collection at 100%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Budgeted Real Estate and Interim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Difference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Additional Revenue with Tax Increases (3 Years)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2018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1,565,418,594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81,675,196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1,483,743,398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0.020243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30,035,418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683,564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573,595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28,778,258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28,000,010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308,749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2019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1,568,549,431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78,180,527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1,490,368,904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0.021148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31,518,116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714,119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574,809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30,229,188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29,364,282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642,306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2020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1,571,686,530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74,835,385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1,496,851,145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0.022093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33,070,189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746,040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576,024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31,748,124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30,839,759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1,003,548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88,204,052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1,954,602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Total Additional Revenue</a:t>
                      </a:r>
                    </a:p>
                  </a:txBody>
                  <a:tcPr marL="6473" marR="6473" marT="64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8,596,486</a:t>
                      </a:r>
                    </a:p>
                  </a:txBody>
                  <a:tcPr marL="6473" marR="6473" marT="64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476954"/>
              </p:ext>
            </p:extLst>
          </p:nvPr>
        </p:nvGraphicFramePr>
        <p:xfrm>
          <a:off x="2186609" y="1113174"/>
          <a:ext cx="7182678" cy="4920120"/>
        </p:xfrm>
        <a:graphic>
          <a:graphicData uri="http://schemas.openxmlformats.org/drawingml/2006/table">
            <a:tbl>
              <a:tblPr/>
              <a:tblGrid>
                <a:gridCol w="939689"/>
                <a:gridCol w="3272709"/>
                <a:gridCol w="1069301"/>
                <a:gridCol w="1900979"/>
              </a:tblGrid>
              <a:tr h="24600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State Revenues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#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Acct Desc.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17-18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7110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Basic Instructional Subsidy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12,948,909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From State Budget Feb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7140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Charter School Reimbursement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7160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Tuition Placed &amp; Institution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Vocational Education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Student Focused Funding Supp. (New)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618,344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From State Budget Feb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Special Ed.-Reg. Prog.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2,426,643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From State Budget Feb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Transport (Reg &amp; Additional)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1,417,225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4% increase and resubmission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Rentals &amp; Sink Fund Payments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874,978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From Bond worksheet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Medical &amp; Dental Services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73,300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 Property Tax Relief Payment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1,653,381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Provided by state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7360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Safe Schools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 Accountability Grant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Dual Enrollment Funding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Revenue received from  Commonwealth of PA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7599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State Revenue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7810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Social Security / Reimbursement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1,312,603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58% reimburse of SS costs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7820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Retirement / PSERS Reimbursement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5,588,429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58% reimburse of PSERS costs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06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26,948,812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7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1731</Words>
  <Application>Microsoft Macintosh PowerPoint</Application>
  <PresentationFormat>Widescreen</PresentationFormat>
  <Paragraphs>694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Office Theme</vt:lpstr>
      <vt:lpstr>April 4, 2017  Finance Committee</vt:lpstr>
      <vt:lpstr>Financial Performance </vt:lpstr>
      <vt:lpstr>2017-2018 Budget Preparation</vt:lpstr>
      <vt:lpstr>What Does This Mean </vt:lpstr>
      <vt:lpstr>Revenue Targets</vt:lpstr>
      <vt:lpstr>Local Revenue</vt:lpstr>
      <vt:lpstr>Real Estate History</vt:lpstr>
      <vt:lpstr>Real Estate Projection</vt:lpstr>
      <vt:lpstr>State Revenue</vt:lpstr>
      <vt:lpstr>Federal Revenue</vt:lpstr>
      <vt:lpstr>Current Estimated Expenditures </vt:lpstr>
      <vt:lpstr>The 17-18 Budget  </vt:lpstr>
      <vt:lpstr>What Can We Do</vt:lpstr>
      <vt:lpstr>Budget Process  </vt:lpstr>
      <vt:lpstr>Strategic Approach </vt:lpstr>
      <vt:lpstr>Overview of Planning Process</vt:lpstr>
      <vt:lpstr>PowerPoint Presentation</vt:lpstr>
      <vt:lpstr>Financial Alignment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17 Finance Committee</dc:title>
  <dc:creator>Microsoft Office User</dc:creator>
  <cp:lastModifiedBy>Microsoft Office User</cp:lastModifiedBy>
  <cp:revision>53</cp:revision>
  <dcterms:created xsi:type="dcterms:W3CDTF">2016-10-11T14:13:55Z</dcterms:created>
  <dcterms:modified xsi:type="dcterms:W3CDTF">2017-05-30T20:58:36Z</dcterms:modified>
</cp:coreProperties>
</file>